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  <p:sldId id="256" r:id="rId4"/>
    <p:sldId id="257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1"/>
  </p:normalViewPr>
  <p:slideViewPr>
    <p:cSldViewPr snapToGrid="0" snapToObjects="1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98EF-0A23-A64C-BA95-657C8C0C5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E0D6E-DC6C-2742-81FD-5C7C9702A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C549C-AD27-1747-8838-2F2AC6A7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37633-7B99-414B-B698-5EDBAAAC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9C03D-4B61-694B-8DFE-CFD5D49C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0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B90A-136F-D54C-A9EB-1F14C318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5427A-21CD-A143-B7CD-9F206AC0D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A4118-53CA-8440-8BEB-EE371EB6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90487-D323-ED47-9500-CBEFEC8A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4246E-36D4-5C4D-84E3-B5612E0C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660E-49B0-F643-8A70-DA2532B69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0C3D4-43AF-0B4B-8949-59674D285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C9E88-DB27-5947-97B0-A7C21DCC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8810B-01C1-7542-8929-97E7D2B2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46294-6F2A-7944-ABA3-2C52BD8D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C878-C763-7F40-A1C8-5094A010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1FEC3-0897-4448-8EFC-6B674A76B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9149-57B7-8943-A4FD-D31F4EE3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3AB05-B1DE-3944-9BBD-4E6C3FFA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F462A-66D3-E141-BA74-D3CB05B1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2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B3EFD-8861-8F4A-BCBC-D46B22AB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44143-06D2-E746-8DC1-7D99FABD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3FFF1-B07C-ED4C-BD6C-E6DEBC03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13C4E-8EF0-6E4D-B041-40DA3523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90443-09D8-0E44-841C-34CF3A19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9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80D4-09FC-8B4C-87ED-36002374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AD2BB-0B01-B34C-8DBE-36E55B8CB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D8766-DD2D-2940-B3EF-B8D8AD382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1ECDF-572F-5843-971A-99EB43D9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5394D-6783-E845-88A9-AAFA53D2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D34A4-FF91-C44A-A7EC-FA4258BD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2038-93A8-8545-B4A0-6AC2A67F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7ACA4-A5F7-B04C-9DFD-57C5C235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E8204-4D78-904D-B5C8-839ED2DC2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F9327-1CC9-854E-A682-756A28567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86960-AE2C-8746-A14D-2032EB064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47D64-76E8-2942-BC50-56D6BF3A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BBBF1C-A4D7-874E-B8F1-9CEB43B2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6C0AC-D8C2-4647-957E-15A0C009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2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5CB0-3D7B-5A4D-974A-1E4F2E6C0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8C724-4446-5D48-8CA2-9166B2FF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9990E-FE70-A94E-B354-AA09AC43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E27B0-E2A1-0449-9960-1AD70499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FDCE9-00B4-3D4D-8FFA-383210A0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27A94-1BE1-A144-8B6D-7F4209C5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241E8-8381-064C-A1FB-D15E1DC2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1499-9A10-2E41-8031-BAB6C0B7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75E96-7FF1-B341-86DA-16ED19C0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F9F3A-F995-D446-9C87-771E5CE6A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11A44-06B1-8F45-A953-131B299D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8B4E9-1ABC-F843-81C1-022F244B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F97A2-AA29-3E4F-B307-81FE6A41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4A84-AC89-2140-ADDB-2B1A9602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6CEFE4-FAE7-7A47-BA25-D94CEB6BF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495D2-348F-0645-A70C-4D900AB92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D9DB-0D1E-DF4C-8789-F5E99BB5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4321B-9164-5340-87E3-6FB770B4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0442E-1411-2E40-B1D1-C6215840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602EA-A381-3D40-B3A8-1F475BF2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EAB45-28A7-6D42-BA86-1AAB25D5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C6AFD-9819-4F47-94E8-409112A56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8D222-FE8C-5F4F-A9B1-D6293829F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3E76A-717C-5D47-BFCF-FC4E8A032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2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59E2DA-D995-C04C-AAF9-7FA1EE7F597E}"/>
              </a:ext>
            </a:extLst>
          </p:cNvPr>
          <p:cNvGrpSpPr/>
          <p:nvPr/>
        </p:nvGrpSpPr>
        <p:grpSpPr>
          <a:xfrm>
            <a:off x="1358871" y="361948"/>
            <a:ext cx="9474245" cy="9334501"/>
            <a:chOff x="135887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E0965E-CEB3-7346-8C55-EB81AEBFC807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62CB49D-33DB-284B-9C26-CBE5FE0EFE27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E2CECD-A848-2146-B2F3-56D9D183954F}"/>
                  </a:ext>
                </a:extLst>
              </p:cNvPr>
              <p:cNvSpPr txBox="1"/>
              <p:nvPr/>
            </p:nvSpPr>
            <p:spPr>
              <a:xfrm>
                <a:off x="3452807" y="2321004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๒</a:t>
                </a:r>
                <a:endParaRPr lang="en-US" sz="6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A2F29E-1A55-534F-BBFC-EA2B6C855EC1}"/>
                  </a:ext>
                </a:extLst>
              </p:cNvPr>
              <p:cNvSpPr txBox="1"/>
              <p:nvPr/>
            </p:nvSpPr>
            <p:spPr>
              <a:xfrm>
                <a:off x="1358871" y="4521871"/>
                <a:ext cx="94742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5400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“ลักษณะคำประพันธ์”</a:t>
                </a:r>
                <a:endParaRPr lang="en-US" sz="54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EF7736B-BF21-AD47-98FF-1A29A5C8345A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EA0FED-C7BB-A048-A0A9-F097D3F1244B}"/>
                </a:ext>
              </a:extLst>
            </p:cNvPr>
            <p:cNvSpPr txBox="1"/>
            <p:nvPr/>
          </p:nvSpPr>
          <p:spPr>
            <a:xfrm>
              <a:off x="2088350" y="3438460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8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A99E1EB-3FA8-7543-901E-DC138E24E97F}"/>
              </a:ext>
            </a:extLst>
          </p:cNvPr>
          <p:cNvGrpSpPr/>
          <p:nvPr/>
        </p:nvGrpSpPr>
        <p:grpSpPr>
          <a:xfrm>
            <a:off x="1041290" y="373800"/>
            <a:ext cx="10109419" cy="6163845"/>
            <a:chOff x="1078940" y="475083"/>
            <a:chExt cx="10109419" cy="616384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A8B0897-0783-3342-9595-56158EC99A97}"/>
                </a:ext>
              </a:extLst>
            </p:cNvPr>
            <p:cNvGrpSpPr/>
            <p:nvPr/>
          </p:nvGrpSpPr>
          <p:grpSpPr>
            <a:xfrm>
              <a:off x="1078940" y="1367575"/>
              <a:ext cx="10109419" cy="5271353"/>
              <a:chOff x="505723" y="-1603057"/>
              <a:chExt cx="11105321" cy="8044956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FF1B5FA-BA81-DD48-A569-902F27E3E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5723" y="-1603057"/>
                <a:ext cx="11105321" cy="8044956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2D3FDE-40C5-6E47-B88E-EE40E6FF2AF1}"/>
                  </a:ext>
                </a:extLst>
              </p:cNvPr>
              <p:cNvSpPr txBox="1"/>
              <p:nvPr/>
            </p:nvSpPr>
            <p:spPr>
              <a:xfrm>
                <a:off x="1376040" y="-469345"/>
                <a:ext cx="9635447" cy="5777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	นิราศภูเขาทองแต่งด้วยคำประพันธ์ประเภทกลอนนิราศซึ่งมีรูปแบบฉันทลักษณ์คล้ายกับกลอนสุภาพหรือกลอนแปด โดยมีส่วนที่แตกต่างกัน คือ กลอนนิราศจะต้องขึ้นต้นบทแรกด้วยวรรคที่ ๒ หรือวรรครับ และสามารถแต่งต่อไปได้โดยไม่จำกัดจำนวนบท เมื่อสิ้นสุดคำประพันธ์ต้องลงด้วยคำว่า"เอย" ที่คำสุดท้ายในวรรคที่ ๔ หรือวรรคส่ง ดังนี้</a:t>
                </a:r>
                <a:endPara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228E30-EE7E-7C47-BCDE-5EC495FF38D1}"/>
                </a:ext>
              </a:extLst>
            </p:cNvPr>
            <p:cNvGrpSpPr/>
            <p:nvPr/>
          </p:nvGrpSpPr>
          <p:grpSpPr>
            <a:xfrm>
              <a:off x="1206568" y="475083"/>
              <a:ext cx="9952379" cy="923331"/>
              <a:chOff x="3547217" y="297795"/>
              <a:chExt cx="4647997" cy="84215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49CAAAA-D2D8-A64C-8A3C-4A619EBF5F84}"/>
                  </a:ext>
                </a:extLst>
              </p:cNvPr>
              <p:cNvGrpSpPr/>
              <p:nvPr/>
            </p:nvGrpSpPr>
            <p:grpSpPr>
              <a:xfrm>
                <a:off x="3547217" y="342923"/>
                <a:ext cx="4647997" cy="705783"/>
                <a:chOff x="3129573" y="-180303"/>
                <a:chExt cx="5191125" cy="852591"/>
              </a:xfrm>
            </p:grpSpPr>
            <p:sp>
              <p:nvSpPr>
                <p:cNvPr id="11" name="Chevron 10">
                  <a:extLst>
                    <a:ext uri="{FF2B5EF4-FFF2-40B4-BE49-F238E27FC236}">
                      <a16:creationId xmlns:a16="http://schemas.microsoft.com/office/drawing/2014/main" id="{A9BA718D-54C6-7A4F-8DA4-5F526B4AF69B}"/>
                    </a:ext>
                  </a:extLst>
                </p:cNvPr>
                <p:cNvSpPr/>
                <p:nvPr/>
              </p:nvSpPr>
              <p:spPr>
                <a:xfrm rot="10800000">
                  <a:off x="6777648" y="-179389"/>
                  <a:ext cx="1543050" cy="842958"/>
                </a:xfrm>
                <a:prstGeom prst="chevron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Chevron 11">
                  <a:extLst>
                    <a:ext uri="{FF2B5EF4-FFF2-40B4-BE49-F238E27FC236}">
                      <a16:creationId xmlns:a16="http://schemas.microsoft.com/office/drawing/2014/main" id="{88930ED0-1820-F94F-82F9-7C0A924E6CFD}"/>
                    </a:ext>
                  </a:extLst>
                </p:cNvPr>
                <p:cNvSpPr/>
                <p:nvPr/>
              </p:nvSpPr>
              <p:spPr>
                <a:xfrm>
                  <a:off x="3129573" y="-180303"/>
                  <a:ext cx="1543050" cy="842957"/>
                </a:xfrm>
                <a:prstGeom prst="chevron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FFA35C8-1940-E846-8ECD-30438A43CCED}"/>
                    </a:ext>
                  </a:extLst>
                </p:cNvPr>
                <p:cNvSpPr/>
                <p:nvPr/>
              </p:nvSpPr>
              <p:spPr>
                <a:xfrm>
                  <a:off x="4124325" y="-170671"/>
                  <a:ext cx="3150393" cy="842959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7861F7-9419-9D48-8744-98743B1DE173}"/>
                  </a:ext>
                </a:extLst>
              </p:cNvPr>
              <p:cNvSpPr txBox="1"/>
              <p:nvPr/>
            </p:nvSpPr>
            <p:spPr>
              <a:xfrm>
                <a:off x="3807007" y="297795"/>
                <a:ext cx="4082547" cy="842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54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นิราศภูเขาทอง</a:t>
                </a: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EFB78F3-727A-184B-B69E-96FED4390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76"/>
          <a:stretch/>
        </p:blipFill>
        <p:spPr>
          <a:xfrm>
            <a:off x="9901239" y="3093305"/>
            <a:ext cx="2070752" cy="344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9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8CB9A9E-7892-284D-B744-35DA83321329}"/>
              </a:ext>
            </a:extLst>
          </p:cNvPr>
          <p:cNvGrpSpPr/>
          <p:nvPr/>
        </p:nvGrpSpPr>
        <p:grpSpPr>
          <a:xfrm>
            <a:off x="572070" y="390041"/>
            <a:ext cx="10968763" cy="871284"/>
            <a:chOff x="3540274" y="2399722"/>
            <a:chExt cx="4614721" cy="4929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1E6A58-A43E-D64B-ACCA-16D39128A52B}"/>
                </a:ext>
              </a:extLst>
            </p:cNvPr>
            <p:cNvGrpSpPr/>
            <p:nvPr/>
          </p:nvGrpSpPr>
          <p:grpSpPr>
            <a:xfrm>
              <a:off x="3540274" y="2399722"/>
              <a:ext cx="4614721" cy="446643"/>
              <a:chOff x="3121819" y="2304338"/>
              <a:chExt cx="5153961" cy="539551"/>
            </a:xfrm>
          </p:grpSpPr>
          <p:sp>
            <p:nvSpPr>
              <p:cNvPr id="9" name="Chevron 8">
                <a:extLst>
                  <a:ext uri="{FF2B5EF4-FFF2-40B4-BE49-F238E27FC236}">
                    <a16:creationId xmlns:a16="http://schemas.microsoft.com/office/drawing/2014/main" id="{7DF265B8-6070-DD48-94FD-844422E0E391}"/>
                  </a:ext>
                </a:extLst>
              </p:cNvPr>
              <p:cNvSpPr/>
              <p:nvPr/>
            </p:nvSpPr>
            <p:spPr>
              <a:xfrm rot="10800000">
                <a:off x="6769894" y="2305246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hevron 9">
                <a:extLst>
                  <a:ext uri="{FF2B5EF4-FFF2-40B4-BE49-F238E27FC236}">
                    <a16:creationId xmlns:a16="http://schemas.microsoft.com/office/drawing/2014/main" id="{71E9A445-8ABE-5142-B985-A45DAA4C3906}"/>
                  </a:ext>
                </a:extLst>
              </p:cNvPr>
              <p:cNvSpPr/>
              <p:nvPr/>
            </p:nvSpPr>
            <p:spPr>
              <a:xfrm>
                <a:off x="3121819" y="2304338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4A417D3-A559-8043-81A8-0ECDA35968FA}"/>
                  </a:ext>
                </a:extLst>
              </p:cNvPr>
              <p:cNvSpPr/>
              <p:nvPr/>
            </p:nvSpPr>
            <p:spPr>
              <a:xfrm>
                <a:off x="4124325" y="2305246"/>
                <a:ext cx="3074517" cy="53864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941AA3-CC97-A04A-AAB3-7CB3A91A7E5A}"/>
                </a:ext>
              </a:extLst>
            </p:cNvPr>
            <p:cNvSpPr txBox="1"/>
            <p:nvPr/>
          </p:nvSpPr>
          <p:spPr>
            <a:xfrm>
              <a:off x="3807008" y="2422516"/>
              <a:ext cx="3984220" cy="47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วรรณคดีประเภทนิราศ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33A3952-696E-B046-B469-0E69FDC79548}"/>
              </a:ext>
            </a:extLst>
          </p:cNvPr>
          <p:cNvSpPr/>
          <p:nvPr/>
        </p:nvSpPr>
        <p:spPr>
          <a:xfrm>
            <a:off x="2701636" y="1415234"/>
            <a:ext cx="6788727" cy="6947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การแต่งนิราศด้วยกลอนสุภาพ</a:t>
            </a:r>
            <a:endParaRPr lang="en-US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04D541-D682-AC42-9C3A-66A4CFEA2AC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38517" r="14379" b="16827"/>
          <a:stretch/>
        </p:blipFill>
        <p:spPr bwMode="auto">
          <a:xfrm>
            <a:off x="330909" y="2091950"/>
            <a:ext cx="11530182" cy="3640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7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D068CA-61DD-BC44-9DE5-4EAA38B87BA7}"/>
              </a:ext>
            </a:extLst>
          </p:cNvPr>
          <p:cNvGrpSpPr/>
          <p:nvPr/>
        </p:nvGrpSpPr>
        <p:grpSpPr>
          <a:xfrm>
            <a:off x="2807047" y="198985"/>
            <a:ext cx="6577903" cy="1358353"/>
            <a:chOff x="3860968" y="536823"/>
            <a:chExt cx="6635654" cy="197743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85CBF7-5268-D149-A28C-585F8B45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0968" y="536823"/>
              <a:ext cx="6635654" cy="197743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927EC3-9898-A04F-AF1D-8DC6395E11C9}"/>
                </a:ext>
              </a:extLst>
            </p:cNvPr>
            <p:cNvSpPr txBox="1"/>
            <p:nvPr/>
          </p:nvSpPr>
          <p:spPr>
            <a:xfrm>
              <a:off x="4462180" y="920673"/>
              <a:ext cx="5736349" cy="120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แผนผังฉันทลักษณ์กลอนนิราศ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9ED542C-933B-2F4B-A5CA-683912B5A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27"/>
          <a:stretch/>
        </p:blipFill>
        <p:spPr>
          <a:xfrm>
            <a:off x="562180" y="1659922"/>
            <a:ext cx="11067639" cy="458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9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7228E30-EE7E-7C47-BCDE-5EC495FF38D1}"/>
              </a:ext>
            </a:extLst>
          </p:cNvPr>
          <p:cNvGrpSpPr/>
          <p:nvPr/>
        </p:nvGrpSpPr>
        <p:grpSpPr>
          <a:xfrm>
            <a:off x="1168916" y="559538"/>
            <a:ext cx="9952379" cy="923331"/>
            <a:chOff x="3547217" y="297795"/>
            <a:chExt cx="4647997" cy="8421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49CAAAA-D2D8-A64C-8A3C-4A619EBF5F84}"/>
                </a:ext>
              </a:extLst>
            </p:cNvPr>
            <p:cNvGrpSpPr/>
            <p:nvPr/>
          </p:nvGrpSpPr>
          <p:grpSpPr>
            <a:xfrm>
              <a:off x="3547217" y="342923"/>
              <a:ext cx="4647997" cy="705783"/>
              <a:chOff x="3129573" y="-180303"/>
              <a:chExt cx="5191125" cy="852591"/>
            </a:xfrm>
          </p:grpSpPr>
          <p:sp>
            <p:nvSpPr>
              <p:cNvPr id="11" name="Chevron 10">
                <a:extLst>
                  <a:ext uri="{FF2B5EF4-FFF2-40B4-BE49-F238E27FC236}">
                    <a16:creationId xmlns:a16="http://schemas.microsoft.com/office/drawing/2014/main" id="{A9BA718D-54C6-7A4F-8DA4-5F526B4AF69B}"/>
                  </a:ext>
                </a:extLst>
              </p:cNvPr>
              <p:cNvSpPr/>
              <p:nvPr/>
            </p:nvSpPr>
            <p:spPr>
              <a:xfrm rot="10800000">
                <a:off x="6777648" y="-179389"/>
                <a:ext cx="1543050" cy="842958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hevron 11">
                <a:extLst>
                  <a:ext uri="{FF2B5EF4-FFF2-40B4-BE49-F238E27FC236}">
                    <a16:creationId xmlns:a16="http://schemas.microsoft.com/office/drawing/2014/main" id="{88930ED0-1820-F94F-82F9-7C0A924E6CFD}"/>
                  </a:ext>
                </a:extLst>
              </p:cNvPr>
              <p:cNvSpPr/>
              <p:nvPr/>
            </p:nvSpPr>
            <p:spPr>
              <a:xfrm>
                <a:off x="3129573" y="-180303"/>
                <a:ext cx="1543050" cy="842957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FFA35C8-1940-E846-8ECD-30438A43CCED}"/>
                  </a:ext>
                </a:extLst>
              </p:cNvPr>
              <p:cNvSpPr/>
              <p:nvPr/>
            </p:nvSpPr>
            <p:spPr>
              <a:xfrm>
                <a:off x="4124325" y="-170671"/>
                <a:ext cx="3150393" cy="84295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7861F7-9419-9D48-8744-98743B1DE173}"/>
                </a:ext>
              </a:extLst>
            </p:cNvPr>
            <p:cNvSpPr txBox="1"/>
            <p:nvPr/>
          </p:nvSpPr>
          <p:spPr>
            <a:xfrm>
              <a:off x="3807007" y="297795"/>
              <a:ext cx="4082547" cy="842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ตัวอย่าง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E2C7520-3945-B746-A297-EFE5234A0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6" y="1490782"/>
            <a:ext cx="117856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113</Words>
  <Application>Microsoft Office PowerPoint</Application>
  <PresentationFormat>แบบจอกว้าง</PresentationFormat>
  <Paragraphs>9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25</cp:revision>
  <dcterms:created xsi:type="dcterms:W3CDTF">2021-05-06T02:30:47Z</dcterms:created>
  <dcterms:modified xsi:type="dcterms:W3CDTF">2022-07-07T07:05:30Z</dcterms:modified>
</cp:coreProperties>
</file>